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"/>
  </p:notesMasterIdLst>
  <p:sldIdLst>
    <p:sldId id="263" r:id="rId2"/>
    <p:sldId id="264" r:id="rId3"/>
    <p:sldId id="268" r:id="rId4"/>
    <p:sldId id="269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/>
    <p:restoredTop sz="94658"/>
  </p:normalViewPr>
  <p:slideViewPr>
    <p:cSldViewPr snapToGrid="0">
      <p:cViewPr varScale="1">
        <p:scale>
          <a:sx n="160" d="100"/>
          <a:sy n="160" d="100"/>
        </p:scale>
        <p:origin x="552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77e62ea273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77e62ea273_0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file:////Users/martaszuberska/Library/Group%20Containers/UBF8T346G9.ms/WebArchiveCopyPasteTempFiles/com.microsoft.Word/Warszawa-znak-RGB-kolorowy-projekt_finansuje-300x184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661875" y="615825"/>
            <a:ext cx="7668600" cy="345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FF0000"/>
              </a:solidFill>
            </a:endParaRPr>
          </a:p>
          <a:p>
            <a:pPr lvl="0"/>
            <a:br>
              <a:rPr lang="pl" sz="2800" dirty="0">
                <a:solidFill>
                  <a:srgbClr val="FF0000"/>
                </a:solidFill>
              </a:rPr>
            </a:br>
            <a:r>
              <a:rPr lang="pl-PL" sz="2800" b="1" dirty="0">
                <a:solidFill>
                  <a:srgbClr val="7030A0"/>
                </a:solidFill>
              </a:rPr>
              <a:t>SIŁA RODZINY</a:t>
            </a:r>
            <a:br>
              <a:rPr lang="pl" sz="2800" dirty="0">
                <a:solidFill>
                  <a:srgbClr val="FF0000"/>
                </a:solidFill>
              </a:rPr>
            </a:br>
            <a:r>
              <a:rPr lang="pl" sz="2800" dirty="0">
                <a:solidFill>
                  <a:srgbClr val="7030A0"/>
                </a:solidFill>
              </a:rPr>
              <a:t>Trening Umiejętności Społecznych dla dzieci i młodzieży – 9-12 lat .</a:t>
            </a:r>
            <a:br>
              <a:rPr lang="pl" sz="2800" dirty="0">
                <a:solidFill>
                  <a:srgbClr val="7030A0"/>
                </a:solidFill>
              </a:rPr>
            </a:br>
            <a:r>
              <a:rPr lang="pl" sz="2800" dirty="0">
                <a:solidFill>
                  <a:srgbClr val="7030A0"/>
                </a:solidFill>
              </a:rPr>
              <a:t> Warsztaty Umiejetnosci Wychowawczych</a:t>
            </a:r>
            <a:br>
              <a:rPr lang="pl" sz="2800" dirty="0">
                <a:solidFill>
                  <a:srgbClr val="7030A0"/>
                </a:solidFill>
              </a:rPr>
            </a:br>
            <a:r>
              <a:rPr lang="pl" sz="2800" dirty="0">
                <a:solidFill>
                  <a:srgbClr val="7030A0"/>
                </a:solidFill>
              </a:rPr>
              <a:t>dla mieszkańców Warszawy  </a:t>
            </a:r>
            <a:endParaRPr sz="2800" dirty="0">
              <a:solidFill>
                <a:srgbClr val="7030A0"/>
              </a:solidFill>
            </a:endParaRPr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3519475" y="43656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* zajęcia bezpłatne poprzedzone spotkaniem kwalifikacyjnym</a:t>
            </a:r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8E8924-D97C-B2F2-68CC-04C0F8D82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365" y="-1"/>
            <a:ext cx="448914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025" name="Obraz 1" descr="Projekt finansuje m.st. Warszawa">
            <a:extLst>
              <a:ext uri="{FF2B5EF4-FFF2-40B4-BE49-F238E27FC236}">
                <a16:creationId xmlns:a16="http://schemas.microsoft.com/office/drawing/2014/main" id="{6D4EAB22-3BFC-B424-DEC2-4FCC7E6F7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40" y="222916"/>
            <a:ext cx="1552397" cy="97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8D19C4D-525E-371D-15DC-A300B307D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6346" y="-237710"/>
            <a:ext cx="543330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6" name="Obraz 5" descr="logotyp_FROPrzytsan">
            <a:extLst>
              <a:ext uri="{FF2B5EF4-FFF2-40B4-BE49-F238E27FC236}">
                <a16:creationId xmlns:a16="http://schemas.microsoft.com/office/drawing/2014/main" id="{BB4C1BC9-2327-6FA6-B27B-92BCA49AA77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882" y="615825"/>
            <a:ext cx="130175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9"/>
          <p:cNvSpPr txBox="1">
            <a:spLocks noGrp="1"/>
          </p:cNvSpPr>
          <p:nvPr>
            <p:ph type="body" idx="1"/>
          </p:nvPr>
        </p:nvSpPr>
        <p:spPr>
          <a:xfrm>
            <a:off x="495114" y="481733"/>
            <a:ext cx="7829736" cy="37691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>
              <a:spcBef>
                <a:spcPts val="1200"/>
              </a:spcBef>
              <a:buNone/>
            </a:pPr>
            <a:r>
              <a:rPr lang="pl-PL" sz="1400" b="1" dirty="0">
                <a:solidFill>
                  <a:srgbClr val="7030A0"/>
                </a:solidFill>
              </a:rPr>
              <a:t>*wszystkie zajęcia będą  realizowane w lokalu przy ul. Puławskiej 3/2 w Warszawie 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pl-PL" sz="1400" b="1" dirty="0">
                <a:solidFill>
                  <a:srgbClr val="7030A0"/>
                </a:solidFill>
              </a:rPr>
              <a:t>*każda z grup prowadzona przez dwoje specjalistów 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pl-PL" sz="1400" b="1" dirty="0">
                <a:solidFill>
                  <a:srgbClr val="7030A0"/>
                </a:solidFill>
              </a:rPr>
              <a:t>*udział poprzedzony spotkaniem kwalifikacyjnym – termin umówimy podczas zapisu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pl-PL" sz="1400" dirty="0">
                <a:solidFill>
                  <a:srgbClr val="7030A0"/>
                </a:solidFill>
              </a:rPr>
              <a:t>Zapisy telefonicznie : </a:t>
            </a:r>
            <a:r>
              <a:rPr lang="pl-PL" sz="1400" dirty="0">
                <a:solidFill>
                  <a:srgbClr val="C00000"/>
                </a:solidFill>
              </a:rPr>
              <a:t>TELEFON 733 382 067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pl-PL" sz="1800" dirty="0">
                <a:solidFill>
                  <a:srgbClr val="C00000"/>
                </a:solidFill>
              </a:rPr>
              <a:t>02.03 ( poniedziałek  ) w godzinach 10.00 - 17.00 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pl-PL" sz="1800" dirty="0">
                <a:solidFill>
                  <a:srgbClr val="C00000"/>
                </a:solidFill>
              </a:rPr>
              <a:t>03.03 ( wtorek ) w godzinach 10:00-17:00</a:t>
            </a:r>
          </a:p>
          <a:p>
            <a:pPr marL="0" lv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-PL" sz="1400" b="1" dirty="0">
                <a:solidFill>
                  <a:srgbClr val="7030A0"/>
                </a:solidFill>
              </a:rPr>
              <a:t>*ilość miejsc ograniczona</a:t>
            </a:r>
          </a:p>
          <a:p>
            <a:pPr marL="0" lvl="0" indent="0">
              <a:spcBef>
                <a:spcPts val="1200"/>
              </a:spcBef>
              <a:spcAft>
                <a:spcPts val="1200"/>
              </a:spcAft>
              <a:buNone/>
            </a:pPr>
            <a:endParaRPr lang="pl-PL" sz="1400" b="1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/>
          </a:p>
        </p:txBody>
      </p:sp>
      <p:pic>
        <p:nvPicPr>
          <p:cNvPr id="2" name="Obraz 1" descr="logotyp_FROPrzytsan">
            <a:extLst>
              <a:ext uri="{FF2B5EF4-FFF2-40B4-BE49-F238E27FC236}">
                <a16:creationId xmlns:a16="http://schemas.microsoft.com/office/drawing/2014/main" id="{FC48B362-8618-98FA-6AE8-FAF86FDA304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018" y="1017725"/>
            <a:ext cx="130175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21CD7C-8AF0-4782-AA1E-16731DDBC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800" dirty="0"/>
              <a:t>Realizacja zajęć TUS – grupa wiekowa 9-12 lat 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64C79E28-4723-E6F0-D153-34B3D086DE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014862"/>
              </p:ext>
            </p:extLst>
          </p:nvPr>
        </p:nvGraphicFramePr>
        <p:xfrm>
          <a:off x="5596128" y="1380744"/>
          <a:ext cx="1625003" cy="30919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5003">
                  <a:extLst>
                    <a:ext uri="{9D8B030D-6E8A-4147-A177-3AD203B41FA5}">
                      <a16:colId xmlns:a16="http://schemas.microsoft.com/office/drawing/2014/main" val="467552087"/>
                    </a:ext>
                  </a:extLst>
                </a:gridCol>
              </a:tblGrid>
              <a:tr h="19324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solidFill>
                            <a:srgbClr val="002060"/>
                          </a:solidFill>
                          <a:effectLst/>
                        </a:rPr>
                        <a:t>9.03.2026</a:t>
                      </a:r>
                      <a:endParaRPr lang="pl-PL" sz="1100" b="0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87" marR="8487" marT="8487" marB="0" anchor="b"/>
                </a:tc>
                <a:extLst>
                  <a:ext uri="{0D108BD9-81ED-4DB2-BD59-A6C34878D82A}">
                    <a16:rowId xmlns:a16="http://schemas.microsoft.com/office/drawing/2014/main" val="2647896025"/>
                  </a:ext>
                </a:extLst>
              </a:tr>
              <a:tr h="19324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solidFill>
                            <a:srgbClr val="002060"/>
                          </a:solidFill>
                          <a:effectLst/>
                        </a:rPr>
                        <a:t>16.03.2026</a:t>
                      </a:r>
                      <a:endParaRPr lang="pl-PL" sz="1100" b="0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87" marR="8487" marT="8487" marB="0" anchor="b"/>
                </a:tc>
                <a:extLst>
                  <a:ext uri="{0D108BD9-81ED-4DB2-BD59-A6C34878D82A}">
                    <a16:rowId xmlns:a16="http://schemas.microsoft.com/office/drawing/2014/main" val="256454719"/>
                  </a:ext>
                </a:extLst>
              </a:tr>
              <a:tr h="19324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solidFill>
                            <a:srgbClr val="002060"/>
                          </a:solidFill>
                          <a:effectLst/>
                        </a:rPr>
                        <a:t>23.03.2026</a:t>
                      </a:r>
                      <a:endParaRPr lang="pl-PL" sz="1100" b="0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87" marR="8487" marT="8487" marB="0" anchor="b"/>
                </a:tc>
                <a:extLst>
                  <a:ext uri="{0D108BD9-81ED-4DB2-BD59-A6C34878D82A}">
                    <a16:rowId xmlns:a16="http://schemas.microsoft.com/office/drawing/2014/main" val="3853469855"/>
                  </a:ext>
                </a:extLst>
              </a:tr>
              <a:tr h="19324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solidFill>
                            <a:srgbClr val="002060"/>
                          </a:solidFill>
                          <a:effectLst/>
                        </a:rPr>
                        <a:t>30.03.2026</a:t>
                      </a:r>
                      <a:endParaRPr lang="pl-PL" sz="1100" b="0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87" marR="8487" marT="8487" marB="0" anchor="b"/>
                </a:tc>
                <a:extLst>
                  <a:ext uri="{0D108BD9-81ED-4DB2-BD59-A6C34878D82A}">
                    <a16:rowId xmlns:a16="http://schemas.microsoft.com/office/drawing/2014/main" val="3071338566"/>
                  </a:ext>
                </a:extLst>
              </a:tr>
              <a:tr h="19324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solidFill>
                            <a:srgbClr val="002060"/>
                          </a:solidFill>
                          <a:effectLst/>
                        </a:rPr>
                        <a:t>8.04.2026</a:t>
                      </a:r>
                      <a:endParaRPr lang="pl-PL" sz="1100" b="0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87" marR="8487" marT="8487" marB="0" anchor="b"/>
                </a:tc>
                <a:extLst>
                  <a:ext uri="{0D108BD9-81ED-4DB2-BD59-A6C34878D82A}">
                    <a16:rowId xmlns:a16="http://schemas.microsoft.com/office/drawing/2014/main" val="1338025173"/>
                  </a:ext>
                </a:extLst>
              </a:tr>
              <a:tr h="19324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solidFill>
                            <a:srgbClr val="002060"/>
                          </a:solidFill>
                          <a:effectLst/>
                        </a:rPr>
                        <a:t>13.04.2026</a:t>
                      </a:r>
                      <a:endParaRPr lang="pl-PL" sz="1100" b="0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87" marR="8487" marT="8487" marB="0" anchor="b"/>
                </a:tc>
                <a:extLst>
                  <a:ext uri="{0D108BD9-81ED-4DB2-BD59-A6C34878D82A}">
                    <a16:rowId xmlns:a16="http://schemas.microsoft.com/office/drawing/2014/main" val="206942849"/>
                  </a:ext>
                </a:extLst>
              </a:tr>
              <a:tr h="19324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20.04.2026</a:t>
                      </a:r>
                      <a:endParaRPr lang="pl-PL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87" marR="8487" marT="8487" marB="0" anchor="b"/>
                </a:tc>
                <a:extLst>
                  <a:ext uri="{0D108BD9-81ED-4DB2-BD59-A6C34878D82A}">
                    <a16:rowId xmlns:a16="http://schemas.microsoft.com/office/drawing/2014/main" val="2666524846"/>
                  </a:ext>
                </a:extLst>
              </a:tr>
              <a:tr h="19324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solidFill>
                            <a:srgbClr val="002060"/>
                          </a:solidFill>
                          <a:effectLst/>
                        </a:rPr>
                        <a:t>27.04.2026</a:t>
                      </a:r>
                      <a:endParaRPr lang="pl-PL" sz="1100" b="0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87" marR="8487" marT="8487" marB="0" anchor="b"/>
                </a:tc>
                <a:extLst>
                  <a:ext uri="{0D108BD9-81ED-4DB2-BD59-A6C34878D82A}">
                    <a16:rowId xmlns:a16="http://schemas.microsoft.com/office/drawing/2014/main" val="3581331108"/>
                  </a:ext>
                </a:extLst>
              </a:tr>
              <a:tr h="19324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solidFill>
                            <a:srgbClr val="002060"/>
                          </a:solidFill>
                          <a:effectLst/>
                        </a:rPr>
                        <a:t>11.05.2026</a:t>
                      </a:r>
                      <a:endParaRPr lang="pl-PL" sz="1100" b="0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87" marR="8487" marT="8487" marB="0" anchor="b"/>
                </a:tc>
                <a:extLst>
                  <a:ext uri="{0D108BD9-81ED-4DB2-BD59-A6C34878D82A}">
                    <a16:rowId xmlns:a16="http://schemas.microsoft.com/office/drawing/2014/main" val="2755237675"/>
                  </a:ext>
                </a:extLst>
              </a:tr>
              <a:tr h="19324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solidFill>
                            <a:srgbClr val="002060"/>
                          </a:solidFill>
                          <a:effectLst/>
                        </a:rPr>
                        <a:t>18.05.2026</a:t>
                      </a:r>
                      <a:endParaRPr lang="pl-PL" sz="1100" b="0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87" marR="8487" marT="8487" marB="0" anchor="b"/>
                </a:tc>
                <a:extLst>
                  <a:ext uri="{0D108BD9-81ED-4DB2-BD59-A6C34878D82A}">
                    <a16:rowId xmlns:a16="http://schemas.microsoft.com/office/drawing/2014/main" val="256384965"/>
                  </a:ext>
                </a:extLst>
              </a:tr>
              <a:tr h="19324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solidFill>
                            <a:srgbClr val="002060"/>
                          </a:solidFill>
                          <a:effectLst/>
                        </a:rPr>
                        <a:t>25.05.2026</a:t>
                      </a:r>
                      <a:endParaRPr lang="pl-PL" sz="1100" b="0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87" marR="8487" marT="8487" marB="0" anchor="b"/>
                </a:tc>
                <a:extLst>
                  <a:ext uri="{0D108BD9-81ED-4DB2-BD59-A6C34878D82A}">
                    <a16:rowId xmlns:a16="http://schemas.microsoft.com/office/drawing/2014/main" val="688649237"/>
                  </a:ext>
                </a:extLst>
              </a:tr>
              <a:tr h="19324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solidFill>
                            <a:srgbClr val="002060"/>
                          </a:solidFill>
                          <a:effectLst/>
                        </a:rPr>
                        <a:t>1.06.2026</a:t>
                      </a:r>
                      <a:endParaRPr lang="pl-PL" sz="1100" b="0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87" marR="8487" marT="8487" marB="0" anchor="b"/>
                </a:tc>
                <a:extLst>
                  <a:ext uri="{0D108BD9-81ED-4DB2-BD59-A6C34878D82A}">
                    <a16:rowId xmlns:a16="http://schemas.microsoft.com/office/drawing/2014/main" val="1379934928"/>
                  </a:ext>
                </a:extLst>
              </a:tr>
              <a:tr h="19324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solidFill>
                            <a:srgbClr val="002060"/>
                          </a:solidFill>
                          <a:effectLst/>
                        </a:rPr>
                        <a:t>8.06.2026</a:t>
                      </a:r>
                      <a:endParaRPr lang="pl-PL" sz="1100" b="0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87" marR="8487" marT="8487" marB="0" anchor="b"/>
                </a:tc>
                <a:extLst>
                  <a:ext uri="{0D108BD9-81ED-4DB2-BD59-A6C34878D82A}">
                    <a16:rowId xmlns:a16="http://schemas.microsoft.com/office/drawing/2014/main" val="1282948848"/>
                  </a:ext>
                </a:extLst>
              </a:tr>
              <a:tr h="19324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solidFill>
                            <a:srgbClr val="002060"/>
                          </a:solidFill>
                          <a:effectLst/>
                        </a:rPr>
                        <a:t>15.06.2026</a:t>
                      </a:r>
                      <a:endParaRPr lang="pl-PL" sz="1100" b="0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87" marR="8487" marT="8487" marB="0" anchor="b"/>
                </a:tc>
                <a:extLst>
                  <a:ext uri="{0D108BD9-81ED-4DB2-BD59-A6C34878D82A}">
                    <a16:rowId xmlns:a16="http://schemas.microsoft.com/office/drawing/2014/main" val="4180466476"/>
                  </a:ext>
                </a:extLst>
              </a:tr>
              <a:tr h="19324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solidFill>
                            <a:srgbClr val="002060"/>
                          </a:solidFill>
                          <a:effectLst/>
                        </a:rPr>
                        <a:t>22.06.2026</a:t>
                      </a:r>
                      <a:endParaRPr lang="pl-PL" sz="1100" b="0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87" marR="8487" marT="8487" marB="0" anchor="b"/>
                </a:tc>
                <a:extLst>
                  <a:ext uri="{0D108BD9-81ED-4DB2-BD59-A6C34878D82A}">
                    <a16:rowId xmlns:a16="http://schemas.microsoft.com/office/drawing/2014/main" val="2752668806"/>
                  </a:ext>
                </a:extLst>
              </a:tr>
              <a:tr h="19324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24.06.2026</a:t>
                      </a:r>
                      <a:endParaRPr lang="pl-PL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87" marR="8487" marT="8487" marB="0" anchor="b"/>
                </a:tc>
                <a:extLst>
                  <a:ext uri="{0D108BD9-81ED-4DB2-BD59-A6C34878D82A}">
                    <a16:rowId xmlns:a16="http://schemas.microsoft.com/office/drawing/2014/main" val="3035980831"/>
                  </a:ext>
                </a:extLst>
              </a:tr>
            </a:tbl>
          </a:graphicData>
        </a:graphic>
      </p:graphicFrame>
      <p:pic>
        <p:nvPicPr>
          <p:cNvPr id="10" name="Obraz 9" descr="Okrąg uśmiechniętych twarzy dzieci z głowami spoglądających w dół">
            <a:extLst>
              <a:ext uri="{FF2B5EF4-FFF2-40B4-BE49-F238E27FC236}">
                <a16:creationId xmlns:a16="http://schemas.microsoft.com/office/drawing/2014/main" id="{42D2823A-BD78-F155-FE1E-58B1FD257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024" y="1791697"/>
            <a:ext cx="3401613" cy="2269998"/>
          </a:xfrm>
          <a:prstGeom prst="rect">
            <a:avLst/>
          </a:prstGeom>
        </p:spPr>
      </p:pic>
      <p:pic>
        <p:nvPicPr>
          <p:cNvPr id="12" name="Obraz 11" descr="logotyp_FROPrzytsan">
            <a:extLst>
              <a:ext uri="{FF2B5EF4-FFF2-40B4-BE49-F238E27FC236}">
                <a16:creationId xmlns:a16="http://schemas.microsoft.com/office/drawing/2014/main" id="{78567A34-637A-55B4-8ADB-CF0D40384659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216" y="1197863"/>
            <a:ext cx="1203552" cy="7342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7592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DE8CC1-457C-BE47-384D-BC31B4CCD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8938" y="481264"/>
            <a:ext cx="4927245" cy="734261"/>
          </a:xfrm>
        </p:spPr>
        <p:txBody>
          <a:bodyPr>
            <a:normAutofit fontScale="90000"/>
          </a:bodyPr>
          <a:lstStyle/>
          <a:p>
            <a:r>
              <a:rPr lang="pl-PL" dirty="0"/>
              <a:t>Warsztaty Umiejętności Wychowawczych 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239824C4-93A8-DF5F-6BE2-5B19D5DD35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047580"/>
              </p:ext>
            </p:extLst>
          </p:nvPr>
        </p:nvGraphicFramePr>
        <p:xfrm>
          <a:off x="497232" y="673767"/>
          <a:ext cx="1687703" cy="40426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7703">
                  <a:extLst>
                    <a:ext uri="{9D8B030D-6E8A-4147-A177-3AD203B41FA5}">
                      <a16:colId xmlns:a16="http://schemas.microsoft.com/office/drawing/2014/main" val="2584977843"/>
                    </a:ext>
                  </a:extLst>
                </a:gridCol>
              </a:tblGrid>
              <a:tr h="33849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25.03.2026</a:t>
                      </a:r>
                      <a:endParaRPr lang="pl-PL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31476376"/>
                  </a:ext>
                </a:extLst>
              </a:tr>
              <a:tr h="332069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1.04.2026</a:t>
                      </a:r>
                      <a:endParaRPr lang="pl-PL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8279501"/>
                  </a:ext>
                </a:extLst>
              </a:tr>
              <a:tr h="332069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8.04.2026</a:t>
                      </a:r>
                      <a:endParaRPr lang="pl-PL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0979074"/>
                  </a:ext>
                </a:extLst>
              </a:tr>
              <a:tr h="33849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15.04.2026</a:t>
                      </a:r>
                      <a:endParaRPr lang="pl-PL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21485328"/>
                  </a:ext>
                </a:extLst>
              </a:tr>
              <a:tr h="33849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22.04.2026</a:t>
                      </a:r>
                      <a:endParaRPr lang="pl-PL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08524333"/>
                  </a:ext>
                </a:extLst>
              </a:tr>
              <a:tr h="33849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29.04.2026</a:t>
                      </a:r>
                      <a:endParaRPr lang="pl-PL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62393834"/>
                  </a:ext>
                </a:extLst>
              </a:tr>
              <a:tr h="332069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6.05.2026</a:t>
                      </a:r>
                      <a:endParaRPr lang="pl-PL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07973964"/>
                  </a:ext>
                </a:extLst>
              </a:tr>
              <a:tr h="33849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13.05.2026</a:t>
                      </a:r>
                      <a:endParaRPr lang="pl-PL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31672275"/>
                  </a:ext>
                </a:extLst>
              </a:tr>
              <a:tr h="33849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20.05.2026</a:t>
                      </a:r>
                      <a:endParaRPr lang="pl-PL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2443796"/>
                  </a:ext>
                </a:extLst>
              </a:tr>
              <a:tr h="33849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27.05.2026</a:t>
                      </a:r>
                      <a:endParaRPr lang="pl-PL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53469060"/>
                  </a:ext>
                </a:extLst>
              </a:tr>
              <a:tr h="33849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10.06.2026</a:t>
                      </a:r>
                      <a:endParaRPr lang="pl-PL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48241617"/>
                  </a:ext>
                </a:extLst>
              </a:tr>
              <a:tr h="33849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17.06.2026</a:t>
                      </a:r>
                      <a:endParaRPr lang="pl-PL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7599379"/>
                  </a:ext>
                </a:extLst>
              </a:tr>
            </a:tbl>
          </a:graphicData>
        </a:graphic>
      </p:graphicFrame>
      <p:pic>
        <p:nvPicPr>
          <p:cNvPr id="5" name="Obraz 4" descr="logotyp_FROPrzytsan">
            <a:extLst>
              <a:ext uri="{FF2B5EF4-FFF2-40B4-BE49-F238E27FC236}">
                <a16:creationId xmlns:a16="http://schemas.microsoft.com/office/drawing/2014/main" id="{4454A245-E64B-3D97-DF89-AD7D2853FB80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850" y="158335"/>
            <a:ext cx="1203552" cy="734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az 12" descr="Krzesła w terapii grupowej">
            <a:extLst>
              <a:ext uri="{FF2B5EF4-FFF2-40B4-BE49-F238E27FC236}">
                <a16:creationId xmlns:a16="http://schemas.microsoft.com/office/drawing/2014/main" id="{7652EAAD-78B8-FA82-7395-678A8BA11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596" y="1661566"/>
            <a:ext cx="4575398" cy="305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630532"/>
      </p:ext>
    </p:extLst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128</Words>
  <Application>Microsoft Macintosh PowerPoint</Application>
  <PresentationFormat>Pokaz na ekranie (16:9)</PresentationFormat>
  <Paragraphs>40</Paragraphs>
  <Slides>4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9" baseType="lpstr">
      <vt:lpstr>Aptos Narrow</vt:lpstr>
      <vt:lpstr>Arial</vt:lpstr>
      <vt:lpstr>Calibri</vt:lpstr>
      <vt:lpstr>Nunito</vt:lpstr>
      <vt:lpstr>Shift</vt:lpstr>
      <vt:lpstr>  SIŁA RODZINY Trening Umiejętności Społecznych dla dzieci i młodzieży – 9-12 lat .  Warsztaty Umiejetnosci Wychowawczych dla mieszkańców Warszawy  </vt:lpstr>
      <vt:lpstr>Prezentacja programu PowerPoint</vt:lpstr>
      <vt:lpstr>Realizacja zajęć TUS – grupa wiekowa 9-12 lat </vt:lpstr>
      <vt:lpstr>Warsztaty Umiejętności Wychowawczych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MARTA SZUBERSKA</cp:lastModifiedBy>
  <cp:revision>9</cp:revision>
  <dcterms:modified xsi:type="dcterms:W3CDTF">2026-03-01T17:37:57Z</dcterms:modified>
</cp:coreProperties>
</file>